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  <p:sldMasterId id="2147483918" r:id="rId2"/>
  </p:sldMasterIdLst>
  <p:notesMasterIdLst>
    <p:notesMasterId r:id="rId21"/>
  </p:notesMasterIdLst>
  <p:handoutMasterIdLst>
    <p:handoutMasterId r:id="rId22"/>
  </p:handoutMasterIdLst>
  <p:sldIdLst>
    <p:sldId id="1341" r:id="rId3"/>
    <p:sldId id="1408" r:id="rId4"/>
    <p:sldId id="1405" r:id="rId5"/>
    <p:sldId id="1406" r:id="rId6"/>
    <p:sldId id="1403" r:id="rId7"/>
    <p:sldId id="1407" r:id="rId8"/>
    <p:sldId id="1404" r:id="rId9"/>
    <p:sldId id="1409" r:id="rId10"/>
    <p:sldId id="1410" r:id="rId11"/>
    <p:sldId id="1411" r:id="rId12"/>
    <p:sldId id="1412" r:id="rId13"/>
    <p:sldId id="1414" r:id="rId14"/>
    <p:sldId id="1413" r:id="rId15"/>
    <p:sldId id="1415" r:id="rId16"/>
    <p:sldId id="1416" r:id="rId17"/>
    <p:sldId id="1417" r:id="rId18"/>
    <p:sldId id="1418" r:id="rId19"/>
    <p:sldId id="1419" r:id="rId20"/>
  </p:sldIdLst>
  <p:sldSz cx="9144000" cy="6858000" type="screen4x3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sz="3600" b="1" kern="1200">
        <a:solidFill>
          <a:srgbClr val="00B0F0"/>
        </a:solidFill>
        <a:latin typeface="微软雅黑" pitchFamily="34" charset="-122"/>
        <a:ea typeface="微软雅黑" pitchFamily="34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600" b="1" kern="1200">
        <a:solidFill>
          <a:srgbClr val="00B0F0"/>
        </a:solidFill>
        <a:latin typeface="微软雅黑" pitchFamily="34" charset="-122"/>
        <a:ea typeface="微软雅黑" pitchFamily="34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600" b="1" kern="1200">
        <a:solidFill>
          <a:srgbClr val="00B0F0"/>
        </a:solidFill>
        <a:latin typeface="微软雅黑" pitchFamily="34" charset="-122"/>
        <a:ea typeface="微软雅黑" pitchFamily="34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600" b="1" kern="1200">
        <a:solidFill>
          <a:srgbClr val="00B0F0"/>
        </a:solidFill>
        <a:latin typeface="微软雅黑" pitchFamily="34" charset="-122"/>
        <a:ea typeface="微软雅黑" pitchFamily="34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600" b="1" kern="1200">
        <a:solidFill>
          <a:srgbClr val="00B0F0"/>
        </a:solidFill>
        <a:latin typeface="微软雅黑" pitchFamily="34" charset="-122"/>
        <a:ea typeface="微软雅黑" pitchFamily="34" charset="-122"/>
        <a:cs typeface="+mn-cs"/>
      </a:defRPr>
    </a:lvl5pPr>
    <a:lvl6pPr marL="2286000" algn="l" defTabSz="914400" rtl="0" eaLnBrk="1" latinLnBrk="0" hangingPunct="1">
      <a:defRPr sz="3600" b="1" kern="1200">
        <a:solidFill>
          <a:srgbClr val="00B0F0"/>
        </a:solidFill>
        <a:latin typeface="微软雅黑" pitchFamily="34" charset="-122"/>
        <a:ea typeface="微软雅黑" pitchFamily="34" charset="-122"/>
        <a:cs typeface="+mn-cs"/>
      </a:defRPr>
    </a:lvl6pPr>
    <a:lvl7pPr marL="2743200" algn="l" defTabSz="914400" rtl="0" eaLnBrk="1" latinLnBrk="0" hangingPunct="1">
      <a:defRPr sz="3600" b="1" kern="1200">
        <a:solidFill>
          <a:srgbClr val="00B0F0"/>
        </a:solidFill>
        <a:latin typeface="微软雅黑" pitchFamily="34" charset="-122"/>
        <a:ea typeface="微软雅黑" pitchFamily="34" charset="-122"/>
        <a:cs typeface="+mn-cs"/>
      </a:defRPr>
    </a:lvl7pPr>
    <a:lvl8pPr marL="3200400" algn="l" defTabSz="914400" rtl="0" eaLnBrk="1" latinLnBrk="0" hangingPunct="1">
      <a:defRPr sz="3600" b="1" kern="1200">
        <a:solidFill>
          <a:srgbClr val="00B0F0"/>
        </a:solidFill>
        <a:latin typeface="微软雅黑" pitchFamily="34" charset="-122"/>
        <a:ea typeface="微软雅黑" pitchFamily="34" charset="-122"/>
        <a:cs typeface="+mn-cs"/>
      </a:defRPr>
    </a:lvl8pPr>
    <a:lvl9pPr marL="3657600" algn="l" defTabSz="914400" rtl="0" eaLnBrk="1" latinLnBrk="0" hangingPunct="1">
      <a:defRPr sz="3600" b="1" kern="1200">
        <a:solidFill>
          <a:srgbClr val="00B0F0"/>
        </a:solidFill>
        <a:latin typeface="微软雅黑" pitchFamily="34" charset="-122"/>
        <a:ea typeface="微软雅黑" pitchFamily="34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FFFF66"/>
    <a:srgbClr val="CBFE9C"/>
    <a:srgbClr val="00CCFF"/>
    <a:srgbClr val="A2F8F6"/>
    <a:srgbClr val="FF3300"/>
    <a:srgbClr val="A7DBF3"/>
    <a:srgbClr val="FF9900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30" autoAdjust="0"/>
    <p:restoredTop sz="94660"/>
  </p:normalViewPr>
  <p:slideViewPr>
    <p:cSldViewPr>
      <p:cViewPr>
        <p:scale>
          <a:sx n="75" d="100"/>
          <a:sy n="75" d="100"/>
        </p:scale>
        <p:origin x="-750" y="-282"/>
      </p:cViewPr>
      <p:guideLst>
        <p:guide orient="horz" pos="446"/>
        <p:guide pos="288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C984E292-9FB2-461B-AC79-B8D01105418F}" type="datetimeFigureOut">
              <a:rPr lang="zh-CN" altLang="en-US"/>
              <a:pPr>
                <a:defRPr/>
              </a:pPr>
              <a:t>2017/11/28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DB30052C-F153-4E18-91AE-84DE79FB31A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1D03F2DA-9B32-4187-9F4B-40720A1CD044}" type="datetimeFigureOut">
              <a:rPr lang="zh-CN" altLang="en-US"/>
              <a:pPr>
                <a:defRPr/>
              </a:pPr>
              <a:t>2017/11/28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7022111B-C587-4B45-AEE9-76C8614B873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15974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1D8B810-80DA-4660-A88D-4BD9FC31BB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6BF38A5-7E90-4076-8D5E-AF908661C51C}" type="datetimeFigureOut">
              <a:rPr lang="zh-CN" altLang="en-US"/>
              <a:pPr>
                <a:defRPr/>
              </a:pPr>
              <a:t>2017/11/28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3B332-78DA-4687-BEB3-9B6A2E56D39A}" type="datetimeFigureOut">
              <a:rPr lang="zh-CN" altLang="en-US"/>
              <a:pPr>
                <a:defRPr/>
              </a:pPr>
              <a:t>2017/11/28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74DA9-D554-460B-9C37-B6C978EAE4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A0F4AE-218C-4A49-9D00-86B0EDE519EC}" type="datetimeFigureOut">
              <a:rPr lang="zh-CN" altLang="en-US"/>
              <a:pPr>
                <a:defRPr/>
              </a:pPr>
              <a:t>2017/11/28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23B61-8618-4223-B1E0-9C3EB28633F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876428"/>
          </a:xfrm>
        </p:spPr>
        <p:txBody>
          <a:bodyPr anchor="b">
            <a:sp3d contourW="8890">
              <a:contourClr>
                <a:schemeClr val="accent3">
                  <a:shade val="55000"/>
                </a:schemeClr>
              </a:contourClr>
            </a:sp3d>
          </a:bodyPr>
          <a:lstStyle>
            <a:lvl1pPr algn="ctr">
              <a:defRPr sz="4400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57628"/>
            <a:ext cx="6400800" cy="17532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44A5EB-927D-4B6C-9F2F-BBBA31661E75}" type="datetimeFigureOut">
              <a:rPr lang="zh-CN" altLang="en-US" smtClean="0"/>
              <a:pPr>
                <a:defRPr/>
              </a:pPr>
              <a:t>2017/11/28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3B3326-51C9-43EA-B971-2CFEECDAD56F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0E829F-EA18-44A4-8736-1A645DA0618C}" type="datetimeFigureOut">
              <a:rPr lang="zh-CN" altLang="en-US" smtClean="0"/>
              <a:pPr>
                <a:defRPr/>
              </a:pPr>
              <a:t>2017/11/28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B8CE0A-5CAA-42BA-8401-97792742A661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3854150"/>
            <a:ext cx="7772400" cy="1860850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85800" y="2356428"/>
            <a:ext cx="7772400" cy="1501200"/>
          </a:xfrm>
        </p:spPr>
        <p:txBody>
          <a:bodyPr anchor="b"/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l">
              <a:buNone/>
              <a:defRPr sz="1800">
                <a:solidFill>
                  <a:schemeClr val="tx2"/>
                </a:solidFill>
              </a:defRPr>
            </a:lvl2pPr>
            <a:lvl3pPr marL="914400" indent="0" algn="l">
              <a:buNone/>
              <a:defRPr sz="1600">
                <a:solidFill>
                  <a:schemeClr val="tx2"/>
                </a:solidFill>
              </a:defRPr>
            </a:lvl3pPr>
            <a:lvl4pPr marL="1371600" indent="0" algn="l">
              <a:buNone/>
              <a:defRPr sz="1400">
                <a:solidFill>
                  <a:schemeClr val="tx2"/>
                </a:solidFill>
              </a:defRPr>
            </a:lvl4pPr>
            <a:lvl5pPr marL="1828800" indent="0" algn="l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8C3298-E48D-4552-B9E4-E02EDDAF70EB}" type="datetimeFigureOut">
              <a:rPr lang="zh-CN" altLang="en-US" smtClean="0"/>
              <a:pPr>
                <a:defRPr/>
              </a:pPr>
              <a:t>2017/11/28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1AA5BF-50D9-4145-B18E-FC980AF1C811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9C3BCC-9391-4AF1-A983-3A436726E28C}" type="datetimeFigureOut">
              <a:rPr lang="zh-CN" altLang="en-US" smtClean="0"/>
              <a:pPr>
                <a:defRPr/>
              </a:pPr>
              <a:t>2017/11/28</a:t>
            </a:fld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4C90DF-B4CD-4767-A327-F3B8BF5104E8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A1D3B2-8695-4001-B946-593AF5B28A62}" type="datetimeFigureOut">
              <a:rPr lang="zh-CN" altLang="en-US" smtClean="0"/>
              <a:pPr>
                <a:defRPr/>
              </a:pPr>
              <a:t>2017/11/28</a:t>
            </a:fld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65F992-7456-4555-9FC9-5C45FDE51798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6224E2-7710-42CB-9A8A-FAE4095617CD}" type="datetimeFigureOut">
              <a:rPr lang="zh-CN" altLang="en-US" smtClean="0"/>
              <a:pPr>
                <a:defRPr/>
              </a:pPr>
              <a:t>2017/11/28</a:t>
            </a:fld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AA377A-75F1-4E16-95F8-FB748264AF3C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C49261-0968-4C46-8AAE-9DBB0926BE20}" type="datetimeFigureOut">
              <a:rPr lang="zh-CN" altLang="en-US" smtClean="0"/>
              <a:pPr>
                <a:defRPr/>
              </a:pPr>
              <a:t>2017/11/28</a:t>
            </a:fld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5AB9F-E0AE-428C-B3FC-3451F6770BD9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6258" y="381000"/>
            <a:ext cx="2667000" cy="1833554"/>
          </a:xfrm>
        </p:spPr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8890">
              <a:contourClr>
                <a:schemeClr val="accent3">
                  <a:shade val="55000"/>
                </a:schemeClr>
              </a:contourClr>
            </a:sp3d>
          </a:bodyPr>
          <a:lstStyle>
            <a:lvl1pPr algn="l">
              <a:defRPr sz="3200" b="1" kern="1200" cap="all" spc="50">
                <a:ln w="1587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52800" y="380999"/>
            <a:ext cx="5410200" cy="57451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26258" y="2214554"/>
            <a:ext cx="2667000" cy="391218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C092E0-0C69-421E-AD6D-2EC4D4CF41ED}" type="datetimeFigureOut">
              <a:rPr lang="zh-CN" altLang="en-US" smtClean="0"/>
              <a:pPr>
                <a:defRPr/>
              </a:pPr>
              <a:t>2017/11/28</a:t>
            </a:fld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668D08-9C4F-496F-BC14-98627CAB57E7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D1931-BCBB-42A2-83A6-EAF4A74F9FE9}" type="datetimeFigureOut">
              <a:rPr lang="zh-CN" altLang="en-US"/>
              <a:pPr>
                <a:defRPr/>
              </a:pPr>
              <a:t>2017/11/28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957509-42B3-44BD-88CC-E3E40BE4C7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1580474" y="553734"/>
            <a:ext cx="7349244" cy="4741531"/>
            <a:chOff x="428596" y="553734"/>
            <a:chExt cx="7349244" cy="4741531"/>
          </a:xfrm>
        </p:grpSpPr>
        <p:sp>
          <p:nvSpPr>
            <p:cNvPr id="16" name="矩形 15"/>
            <p:cNvSpPr/>
            <p:nvPr userDrawn="1"/>
          </p:nvSpPr>
          <p:spPr>
            <a:xfrm rot="21480000">
              <a:off x="428596" y="580356"/>
              <a:ext cx="7340359" cy="4714909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7" name="矩形 16"/>
            <p:cNvSpPr/>
            <p:nvPr userDrawn="1"/>
          </p:nvSpPr>
          <p:spPr>
            <a:xfrm rot="21540000">
              <a:off x="437473" y="571479"/>
              <a:ext cx="7340359" cy="4714909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8" name="矩形 17"/>
            <p:cNvSpPr/>
            <p:nvPr userDrawn="1"/>
          </p:nvSpPr>
          <p:spPr>
            <a:xfrm>
              <a:off x="437481" y="553734"/>
              <a:ext cx="7340359" cy="4714909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651912" y="612776"/>
            <a:ext cx="7215238" cy="4602175"/>
          </a:xfrm>
          <a:solidFill>
            <a:schemeClr val="bg2">
              <a:tint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 useBgFill="1"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95295"/>
            <a:ext cx="1357290" cy="5691227"/>
          </a:xfrm>
          <a:noFill/>
        </p:spPr>
        <p:txBody>
          <a:bodyPr vert="eaVert" anchor="ctr">
            <a:noAutofit/>
          </a:bodyPr>
          <a:lstStyle>
            <a:lvl1pPr algn="l">
              <a:defRPr lang="zh-CN" altLang="en-US" sz="3200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  <a:latin typeface="+mj-lt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14480" y="5481658"/>
            <a:ext cx="7215238" cy="804862"/>
          </a:xfrm>
        </p:spPr>
        <p:txBody>
          <a:bodyPr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1B74CE-956C-49A2-A17F-BD439562553D}" type="datetimeFigureOut">
              <a:rPr lang="zh-CN" altLang="en-US" smtClean="0"/>
              <a:pPr>
                <a:defRPr/>
              </a:pPr>
              <a:t>2017/11/28</a:t>
            </a:fld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5AB0DB-A845-4B8B-9CA2-6E9CA200A62C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C88BAC-1831-4613-9A95-8F6FB9C8199D}" type="datetimeFigureOut">
              <a:rPr lang="zh-CN" altLang="en-US" smtClean="0"/>
              <a:pPr>
                <a:defRPr/>
              </a:pPr>
              <a:t>2017/11/28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734B7D-F389-4AF2-A3A8-3F9D502A31EE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86644" y="274640"/>
            <a:ext cx="1400156" cy="5851525"/>
          </a:xfrm>
        </p:spPr>
        <p:txBody>
          <a:bodyPr vert="eaVert"/>
          <a:lstStyle>
            <a:lvl1pPr>
              <a:defRPr lang="zh-CN" altLang="en-US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829444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1F1CAA-894B-42B1-91B0-82CEC20BBCD2}" type="datetimeFigureOut">
              <a:rPr lang="zh-CN" altLang="en-US" smtClean="0"/>
              <a:pPr>
                <a:defRPr/>
              </a:pPr>
              <a:t>2017/11/28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A0AC39-4455-438B-9BD6-6571EC5DF7EB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81DAC-0EC3-4C2B-B9A8-9CDCF4CBD252}" type="datetimeFigureOut">
              <a:rPr lang="zh-CN" altLang="en-US"/>
              <a:pPr>
                <a:defRPr/>
              </a:pPr>
              <a:t>2017/11/28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FD0729-C4A1-4219-BF05-813168AEED0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67F30-0570-4BB1-B3B1-CC96A124C12D}" type="datetimeFigureOut">
              <a:rPr lang="zh-CN" altLang="en-US"/>
              <a:pPr>
                <a:defRPr/>
              </a:pPr>
              <a:t>2017/11/28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4DEAD-E856-415A-BD01-3C015E30AF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3D9025-5B95-49EC-89E2-E9CDAF12EECC}" type="datetimeFigureOut">
              <a:rPr lang="zh-CN" altLang="en-US"/>
              <a:pPr>
                <a:defRPr/>
              </a:pPr>
              <a:t>2017/11/28</a:t>
            </a:fld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5B879-A790-4E6F-9DDA-20B440A33ED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A2030-B24A-4097-9C1B-2D7557283885}" type="datetimeFigureOut">
              <a:rPr lang="zh-CN" altLang="en-US"/>
              <a:pPr>
                <a:defRPr/>
              </a:pPr>
              <a:t>2017/11/28</a:t>
            </a:fld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5A926-5459-4523-AC35-B854075C5B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FEF962-753B-4DDC-8424-06339198D50D}" type="datetimeFigureOut">
              <a:rPr lang="zh-CN" altLang="en-US"/>
              <a:pPr>
                <a:defRPr/>
              </a:pPr>
              <a:t>2017/11/28</a:t>
            </a:fld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BF44F2-181E-4151-8913-EF08C54E9E0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3353B-1C75-4E46-8A04-80B4B5B3D2FF}" type="datetimeFigureOut">
              <a:rPr lang="zh-CN" altLang="en-US"/>
              <a:pPr>
                <a:defRPr/>
              </a:pPr>
              <a:t>2017/11/28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876A2-F62F-45F8-83D8-EAAE5C02BC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7BECD-EA03-418B-B109-27F1E7799D6F}" type="datetimeFigureOut">
              <a:rPr lang="zh-CN" altLang="en-US"/>
              <a:pPr>
                <a:defRPr/>
              </a:pPr>
              <a:t>2017/11/28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350C7-1F0B-41CD-9F0F-EFFF8F15043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587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b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1906E4DE-45C5-4AB1-A56C-425148B02ED4}" type="datetimeFigureOut">
              <a:rPr lang="zh-CN" altLang="en-US"/>
              <a:pPr>
                <a:defRPr/>
              </a:pPr>
              <a:t>2017/11/28</a:t>
            </a:fld>
            <a:endParaRPr lang="en-US" altLang="zh-CN"/>
          </a:p>
        </p:txBody>
      </p:sp>
      <p:sp>
        <p:nvSpPr>
          <p:cNvPr id="1587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b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87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05A696D7-AA71-4525-BB55-83799C2D58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8890">
              <a:contourClr>
                <a:schemeClr val="accent3">
                  <a:shade val="55000"/>
                </a:schemeClr>
              </a:contourClr>
            </a:sp3d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878" y="6483997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906E4DE-45C5-4AB1-A56C-425148B02ED4}" type="datetimeFigureOut">
              <a:rPr lang="zh-CN" altLang="en-US" smtClean="0"/>
              <a:pPr>
                <a:defRPr/>
              </a:pPr>
              <a:t>2017/11/28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483997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992644" y="6483997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5A696D7-AA71-4525-BB55-83799C2D581A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000" b="1" kern="1200" cap="all" spc="50" dirty="0">
          <a:ln w="15875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31750" dir="3600000" algn="tl" rotWithShape="0">
              <a:srgbClr val="000000">
                <a:alpha val="6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90000"/>
        <a:buFont typeface="Cambria"/>
        <a:buChar char="+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100000"/>
        <a:buFont typeface="Cambria"/>
        <a:buChar char="–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Ï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90000"/>
        <a:buFont typeface="Calibri"/>
        <a:buChar char="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100000"/>
        <a:buFont typeface="Cambria"/>
        <a:buChar char="=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3"/>
          <p:cNvSpPr txBox="1">
            <a:spLocks noChangeArrowheads="1"/>
          </p:cNvSpPr>
          <p:nvPr/>
        </p:nvSpPr>
        <p:spPr bwMode="auto">
          <a:xfrm>
            <a:off x="0" y="1628775"/>
            <a:ext cx="9144000" cy="1096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1272" tIns="40636" rIns="81272" bIns="40636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6000" dirty="0" smtClean="0">
                <a:solidFill>
                  <a:srgbClr val="002060"/>
                </a:solidFill>
              </a:rPr>
              <a:t>党支部的职责</a:t>
            </a:r>
            <a:endParaRPr lang="zh-CN" altLang="en-US" sz="6000" dirty="0">
              <a:solidFill>
                <a:srgbClr val="002060"/>
              </a:solidFill>
            </a:endParaRPr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3419872" y="3861048"/>
            <a:ext cx="5724128" cy="55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1272" tIns="40636" rIns="81272" bIns="40636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800" dirty="0" smtClean="0">
                <a:solidFill>
                  <a:srgbClr val="002060"/>
                </a:solidFill>
              </a:rPr>
              <a:t>中共大连市委组织部</a:t>
            </a:r>
            <a:endParaRPr lang="zh-CN" altLang="en-US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340768"/>
            <a:ext cx="8208912" cy="4503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1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、“三会一课”制度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400" b="0" dirty="0" smtClean="0">
              <a:solidFill>
                <a:schemeClr val="tx1"/>
              </a:solidFill>
            </a:endParaRPr>
          </a:p>
          <a:p>
            <a:r>
              <a:rPr lang="zh-CN" altLang="en-US" sz="2400" dirty="0" smtClean="0">
                <a:solidFill>
                  <a:srgbClr val="002060"/>
                </a:solidFill>
              </a:rPr>
              <a:t>□  </a:t>
            </a:r>
            <a:r>
              <a:rPr lang="zh-CN" altLang="zh-CN" sz="2400" dirty="0" smtClean="0">
                <a:solidFill>
                  <a:srgbClr val="002060"/>
                </a:solidFill>
              </a:rPr>
              <a:t>党小组会</a:t>
            </a:r>
            <a:endParaRPr lang="en-US" altLang="zh-CN" sz="2400" dirty="0" smtClean="0">
              <a:solidFill>
                <a:srgbClr val="002060"/>
              </a:solidFill>
            </a:endParaRPr>
          </a:p>
          <a:p>
            <a:pPr algn="just"/>
            <a:endParaRPr lang="zh-CN" altLang="zh-CN" sz="2400" dirty="0" smtClean="0">
              <a:solidFill>
                <a:srgbClr val="002060"/>
              </a:solidFill>
            </a:endParaRPr>
          </a:p>
          <a:p>
            <a:pPr algn="just">
              <a:lnSpc>
                <a:spcPts val="4000"/>
              </a:lnSpc>
            </a:pPr>
            <a:r>
              <a:rPr lang="zh-CN" altLang="zh-CN" sz="2400" dirty="0" smtClean="0">
                <a:solidFill>
                  <a:srgbClr val="002060"/>
                </a:solidFill>
              </a:rPr>
              <a:t>一般每月召开</a:t>
            </a:r>
            <a:r>
              <a:rPr lang="en-US" altLang="zh-CN" sz="2400" dirty="0" smtClean="0">
                <a:solidFill>
                  <a:srgbClr val="002060"/>
                </a:solidFill>
              </a:rPr>
              <a:t>1</a:t>
            </a:r>
            <a:r>
              <a:rPr lang="zh-CN" altLang="zh-CN" sz="2400" dirty="0" smtClean="0">
                <a:solidFill>
                  <a:srgbClr val="002060"/>
                </a:solidFill>
              </a:rPr>
              <a:t>次</a:t>
            </a:r>
            <a:endParaRPr lang="en-US" altLang="zh-CN" sz="2400" dirty="0" smtClean="0">
              <a:solidFill>
                <a:srgbClr val="002060"/>
              </a:solidFill>
            </a:endParaRPr>
          </a:p>
          <a:p>
            <a:pPr algn="just">
              <a:lnSpc>
                <a:spcPts val="4000"/>
              </a:lnSpc>
            </a:pPr>
            <a:endParaRPr lang="en-US" altLang="zh-CN" sz="2400" dirty="0" smtClean="0">
              <a:solidFill>
                <a:srgbClr val="002060"/>
              </a:solidFill>
            </a:endParaRPr>
          </a:p>
          <a:p>
            <a:pPr algn="just">
              <a:lnSpc>
                <a:spcPts val="4000"/>
              </a:lnSpc>
            </a:pPr>
            <a:r>
              <a:rPr lang="zh-CN" altLang="zh-CN" sz="2400" dirty="0" smtClean="0">
                <a:solidFill>
                  <a:srgbClr val="002060"/>
                </a:solidFill>
              </a:rPr>
              <a:t>主要内容：</a:t>
            </a:r>
            <a:endParaRPr lang="en-US" altLang="zh-CN" sz="2400" dirty="0" smtClean="0">
              <a:solidFill>
                <a:srgbClr val="002060"/>
              </a:solidFill>
            </a:endParaRPr>
          </a:p>
          <a:p>
            <a:pPr algn="just">
              <a:lnSpc>
                <a:spcPts val="4000"/>
              </a:lnSpc>
            </a:pPr>
            <a:r>
              <a:rPr lang="zh-CN" altLang="zh-CN" sz="2400" dirty="0" smtClean="0">
                <a:solidFill>
                  <a:srgbClr val="002060"/>
                </a:solidFill>
              </a:rPr>
              <a:t>组织</a:t>
            </a:r>
            <a:r>
              <a:rPr lang="zh-CN" altLang="zh-CN" sz="2400" dirty="0" smtClean="0">
                <a:solidFill>
                  <a:srgbClr val="002060"/>
                </a:solidFill>
              </a:rPr>
              <a:t>党员学习交流，听取党员思想工作汇报，讨论党务工作事项，研究执行支部决定和工作任务的具体办法</a:t>
            </a:r>
            <a:r>
              <a:rPr lang="zh-CN" altLang="zh-CN" sz="2400" dirty="0" smtClean="0">
                <a:solidFill>
                  <a:srgbClr val="002060"/>
                </a:solidFill>
              </a:rPr>
              <a:t>。</a:t>
            </a:r>
            <a:endParaRPr lang="zh-CN" altLang="zh-CN" sz="2400" dirty="0" smtClean="0">
              <a:solidFill>
                <a:srgbClr val="002060"/>
              </a:solidFill>
            </a:endParaRPr>
          </a:p>
        </p:txBody>
      </p:sp>
      <p:sp>
        <p:nvSpPr>
          <p:cNvPr id="3" name="标题 1"/>
          <p:cNvSpPr>
            <a:spLocks/>
          </p:cNvSpPr>
          <p:nvPr/>
        </p:nvSpPr>
        <p:spPr bwMode="auto">
          <a:xfrm>
            <a:off x="468313" y="404813"/>
            <a:ext cx="8229600" cy="9350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 anchor="ctr"/>
          <a:lstStyle/>
          <a:p>
            <a:pPr algn="l"/>
            <a:r>
              <a:rPr lang="zh-CN" altLang="en-US" sz="3200" dirty="0" smtClean="0">
                <a:solidFill>
                  <a:srgbClr val="002060"/>
                </a:solidFill>
              </a:rPr>
              <a:t>五、组织生活制度</a:t>
            </a:r>
            <a:endParaRPr lang="zh-CN" altLang="en-US" sz="3200" dirty="0">
              <a:solidFill>
                <a:srgbClr val="002060"/>
              </a:solidFill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340768"/>
            <a:ext cx="8208912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1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、“三会一课”制度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r>
              <a:rPr lang="zh-CN" altLang="en-US" sz="2400" dirty="0" smtClean="0">
                <a:solidFill>
                  <a:srgbClr val="002060"/>
                </a:solidFill>
              </a:rPr>
              <a:t>□  </a:t>
            </a:r>
            <a:r>
              <a:rPr lang="zh-CN" altLang="zh-CN" sz="2400" dirty="0" smtClean="0">
                <a:solidFill>
                  <a:srgbClr val="002060"/>
                </a:solidFill>
              </a:rPr>
              <a:t>党课</a:t>
            </a:r>
            <a:endParaRPr lang="zh-CN" altLang="zh-CN" sz="2400" dirty="0" smtClean="0">
              <a:solidFill>
                <a:srgbClr val="002060"/>
              </a:solidFill>
            </a:endParaRPr>
          </a:p>
          <a:p>
            <a:endParaRPr lang="en-US" altLang="zh-CN" sz="2400" dirty="0" smtClean="0">
              <a:solidFill>
                <a:srgbClr val="002060"/>
              </a:solidFill>
            </a:endParaRPr>
          </a:p>
          <a:p>
            <a:pPr algn="l"/>
            <a:r>
              <a:rPr lang="zh-CN" altLang="zh-CN" sz="2400" dirty="0" smtClean="0">
                <a:solidFill>
                  <a:srgbClr val="002060"/>
                </a:solidFill>
              </a:rPr>
              <a:t>一般</a:t>
            </a:r>
            <a:r>
              <a:rPr lang="zh-CN" altLang="zh-CN" sz="2400" dirty="0" smtClean="0">
                <a:solidFill>
                  <a:srgbClr val="002060"/>
                </a:solidFill>
              </a:rPr>
              <a:t>每季度</a:t>
            </a:r>
            <a:r>
              <a:rPr lang="zh-CN" altLang="zh-CN" sz="2400" dirty="0" smtClean="0">
                <a:solidFill>
                  <a:srgbClr val="002060"/>
                </a:solidFill>
              </a:rPr>
              <a:t>至少</a:t>
            </a:r>
            <a:r>
              <a:rPr lang="en-US" altLang="zh-CN" sz="2400" dirty="0" smtClean="0">
                <a:solidFill>
                  <a:srgbClr val="002060"/>
                </a:solidFill>
              </a:rPr>
              <a:t>1</a:t>
            </a:r>
            <a:r>
              <a:rPr lang="zh-CN" altLang="zh-CN" sz="2400" dirty="0" smtClean="0">
                <a:solidFill>
                  <a:srgbClr val="002060"/>
                </a:solidFill>
              </a:rPr>
              <a:t>次</a:t>
            </a:r>
            <a:endParaRPr lang="en-US" altLang="zh-CN" sz="2400" dirty="0" smtClean="0">
              <a:solidFill>
                <a:srgbClr val="002060"/>
              </a:solidFill>
            </a:endParaRPr>
          </a:p>
          <a:p>
            <a:pPr algn="just"/>
            <a:endParaRPr lang="en-US" altLang="zh-CN" sz="2400" dirty="0" smtClean="0">
              <a:solidFill>
                <a:srgbClr val="002060"/>
              </a:solidFill>
            </a:endParaRPr>
          </a:p>
          <a:p>
            <a:pPr algn="just">
              <a:lnSpc>
                <a:spcPts val="4000"/>
              </a:lnSpc>
            </a:pPr>
            <a:r>
              <a:rPr lang="zh-CN" altLang="en-US" sz="2400" dirty="0" smtClean="0">
                <a:solidFill>
                  <a:srgbClr val="002060"/>
                </a:solidFill>
              </a:rPr>
              <a:t>主要内容：</a:t>
            </a:r>
            <a:endParaRPr lang="en-US" altLang="zh-CN" sz="2400" dirty="0" smtClean="0">
              <a:solidFill>
                <a:srgbClr val="002060"/>
              </a:solidFill>
            </a:endParaRPr>
          </a:p>
          <a:p>
            <a:pPr algn="just">
              <a:lnSpc>
                <a:spcPts val="4000"/>
              </a:lnSpc>
            </a:pPr>
            <a:r>
              <a:rPr lang="zh-CN" altLang="zh-CN" sz="2400" dirty="0" smtClean="0">
                <a:solidFill>
                  <a:srgbClr val="002060"/>
                </a:solidFill>
              </a:rPr>
              <a:t>党</a:t>
            </a:r>
            <a:r>
              <a:rPr lang="zh-CN" altLang="zh-CN" sz="2400" dirty="0" smtClean="0">
                <a:solidFill>
                  <a:srgbClr val="002060"/>
                </a:solidFill>
              </a:rPr>
              <a:t>的基本理论、基本知识，党的路线方针政策和党性党风党纪教育</a:t>
            </a:r>
            <a:r>
              <a:rPr lang="zh-CN" altLang="zh-CN" sz="2400" dirty="0" smtClean="0">
                <a:solidFill>
                  <a:srgbClr val="002060"/>
                </a:solidFill>
              </a:rPr>
              <a:t>。</a:t>
            </a:r>
            <a:endParaRPr lang="en-US" altLang="zh-CN" sz="2400" dirty="0" smtClean="0">
              <a:solidFill>
                <a:srgbClr val="002060"/>
              </a:solidFill>
            </a:endParaRPr>
          </a:p>
          <a:p>
            <a:pPr algn="just">
              <a:lnSpc>
                <a:spcPts val="4000"/>
              </a:lnSpc>
            </a:pPr>
            <a:r>
              <a:rPr lang="zh-CN" altLang="zh-CN" sz="2400" dirty="0" smtClean="0">
                <a:solidFill>
                  <a:srgbClr val="002060"/>
                </a:solidFill>
              </a:rPr>
              <a:t>党支部</a:t>
            </a:r>
            <a:r>
              <a:rPr lang="zh-CN" altLang="zh-CN" sz="2400" dirty="0" smtClean="0">
                <a:solidFill>
                  <a:srgbClr val="002060"/>
                </a:solidFill>
              </a:rPr>
              <a:t>书记每年至少讲</a:t>
            </a:r>
            <a:r>
              <a:rPr lang="en-US" altLang="zh-CN" sz="2400" dirty="0" smtClean="0">
                <a:solidFill>
                  <a:srgbClr val="002060"/>
                </a:solidFill>
              </a:rPr>
              <a:t>1</a:t>
            </a:r>
            <a:r>
              <a:rPr lang="zh-CN" altLang="zh-CN" sz="2400" dirty="0" smtClean="0">
                <a:solidFill>
                  <a:srgbClr val="002060"/>
                </a:solidFill>
              </a:rPr>
              <a:t>次党课，党员领导干部要定期到基层党组织讲党课。</a:t>
            </a:r>
          </a:p>
          <a:p>
            <a:pPr algn="l">
              <a:lnSpc>
                <a:spcPts val="4000"/>
              </a:lnSpc>
            </a:pPr>
            <a:endParaRPr lang="en-US" altLang="zh-CN" sz="2400" b="0" dirty="0" smtClean="0">
              <a:solidFill>
                <a:srgbClr val="002060"/>
              </a:solidFill>
            </a:endParaRPr>
          </a:p>
        </p:txBody>
      </p:sp>
      <p:sp>
        <p:nvSpPr>
          <p:cNvPr id="3" name="标题 1"/>
          <p:cNvSpPr>
            <a:spLocks/>
          </p:cNvSpPr>
          <p:nvPr/>
        </p:nvSpPr>
        <p:spPr bwMode="auto">
          <a:xfrm>
            <a:off x="468313" y="404813"/>
            <a:ext cx="8229600" cy="9350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 anchor="ctr"/>
          <a:lstStyle/>
          <a:p>
            <a:pPr algn="l"/>
            <a:r>
              <a:rPr lang="zh-CN" altLang="en-US" sz="3200" dirty="0" smtClean="0">
                <a:solidFill>
                  <a:srgbClr val="002060"/>
                </a:solidFill>
              </a:rPr>
              <a:t>五、组织生活制度</a:t>
            </a:r>
            <a:endParaRPr lang="zh-CN" altLang="en-US" sz="3200" dirty="0">
              <a:solidFill>
                <a:srgbClr val="002060"/>
              </a:solidFill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340768"/>
            <a:ext cx="8208912" cy="4319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2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、组织生活会制度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endParaRPr lang="zh-CN" altLang="zh-CN" sz="2400" dirty="0" smtClean="0">
              <a:solidFill>
                <a:srgbClr val="002060"/>
              </a:solidFill>
            </a:endParaRPr>
          </a:p>
          <a:p>
            <a:pPr algn="l"/>
            <a:r>
              <a:rPr lang="zh-CN" altLang="en-US" sz="2400" dirty="0" smtClean="0">
                <a:solidFill>
                  <a:srgbClr val="002060"/>
                </a:solidFill>
              </a:rPr>
              <a:t>按照上级部署按时召开</a:t>
            </a:r>
            <a:endParaRPr lang="en-US" altLang="zh-CN" sz="2400" dirty="0" smtClean="0">
              <a:solidFill>
                <a:srgbClr val="002060"/>
              </a:solidFill>
            </a:endParaRPr>
          </a:p>
          <a:p>
            <a:pPr algn="l"/>
            <a:endParaRPr lang="en-US" altLang="zh-CN" sz="2400" dirty="0" smtClean="0">
              <a:solidFill>
                <a:srgbClr val="002060"/>
              </a:solidFill>
            </a:endParaRPr>
          </a:p>
          <a:p>
            <a:pPr algn="just">
              <a:lnSpc>
                <a:spcPts val="4000"/>
              </a:lnSpc>
            </a:pPr>
            <a:r>
              <a:rPr lang="zh-CN" altLang="en-US" sz="2400" dirty="0" smtClean="0">
                <a:solidFill>
                  <a:srgbClr val="002060"/>
                </a:solidFill>
              </a:rPr>
              <a:t>会前：听取意见、谈心</a:t>
            </a:r>
            <a:endParaRPr lang="en-US" altLang="zh-CN" sz="2400" dirty="0" smtClean="0">
              <a:solidFill>
                <a:srgbClr val="002060"/>
              </a:solidFill>
            </a:endParaRPr>
          </a:p>
          <a:p>
            <a:pPr algn="just">
              <a:lnSpc>
                <a:spcPts val="4000"/>
              </a:lnSpc>
            </a:pPr>
            <a:endParaRPr lang="en-US" altLang="zh-CN" sz="2400" dirty="0" smtClean="0">
              <a:solidFill>
                <a:srgbClr val="002060"/>
              </a:solidFill>
            </a:endParaRPr>
          </a:p>
          <a:p>
            <a:pPr algn="just">
              <a:lnSpc>
                <a:spcPts val="4000"/>
              </a:lnSpc>
            </a:pPr>
            <a:r>
              <a:rPr lang="zh-CN" altLang="en-US" sz="2400" dirty="0" smtClean="0">
                <a:solidFill>
                  <a:srgbClr val="002060"/>
                </a:solidFill>
              </a:rPr>
              <a:t>会上：查摆问题、剖析根源、明确整改方向</a:t>
            </a:r>
            <a:endParaRPr lang="en-US" altLang="zh-CN" sz="2400" dirty="0" smtClean="0">
              <a:solidFill>
                <a:srgbClr val="002060"/>
              </a:solidFill>
            </a:endParaRPr>
          </a:p>
          <a:p>
            <a:pPr algn="just">
              <a:lnSpc>
                <a:spcPts val="4000"/>
              </a:lnSpc>
            </a:pPr>
            <a:endParaRPr lang="en-US" altLang="zh-CN" sz="2400" dirty="0" smtClean="0">
              <a:solidFill>
                <a:srgbClr val="002060"/>
              </a:solidFill>
            </a:endParaRPr>
          </a:p>
          <a:p>
            <a:pPr algn="just">
              <a:lnSpc>
                <a:spcPts val="4000"/>
              </a:lnSpc>
            </a:pPr>
            <a:r>
              <a:rPr lang="zh-CN" altLang="en-US" sz="2400" dirty="0" smtClean="0">
                <a:solidFill>
                  <a:srgbClr val="002060"/>
                </a:solidFill>
              </a:rPr>
              <a:t>会后：整改落实</a:t>
            </a:r>
            <a:endParaRPr lang="en-US" altLang="zh-CN" sz="2400" b="0" dirty="0" smtClean="0">
              <a:solidFill>
                <a:srgbClr val="002060"/>
              </a:solidFill>
            </a:endParaRPr>
          </a:p>
        </p:txBody>
      </p:sp>
      <p:sp>
        <p:nvSpPr>
          <p:cNvPr id="3" name="标题 1"/>
          <p:cNvSpPr>
            <a:spLocks/>
          </p:cNvSpPr>
          <p:nvPr/>
        </p:nvSpPr>
        <p:spPr bwMode="auto">
          <a:xfrm>
            <a:off x="468313" y="404813"/>
            <a:ext cx="8229600" cy="9350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 anchor="ctr"/>
          <a:lstStyle/>
          <a:p>
            <a:pPr algn="l"/>
            <a:r>
              <a:rPr lang="zh-CN" altLang="en-US" sz="3200" dirty="0" smtClean="0">
                <a:solidFill>
                  <a:srgbClr val="002060"/>
                </a:solidFill>
              </a:rPr>
              <a:t>五、组织生活制度</a:t>
            </a:r>
            <a:endParaRPr lang="zh-CN" altLang="en-US" sz="3200" dirty="0">
              <a:solidFill>
                <a:srgbClr val="002060"/>
              </a:solidFill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340768"/>
            <a:ext cx="8208912" cy="47500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3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、谈心谈话制度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ts val="4000"/>
              </a:lnSpc>
            </a:pPr>
            <a:endParaRPr lang="zh-CN" altLang="zh-CN" sz="2400" dirty="0" smtClean="0">
              <a:solidFill>
                <a:srgbClr val="002060"/>
              </a:solidFill>
            </a:endParaRPr>
          </a:p>
          <a:p>
            <a:pPr marR="190500" algn="l">
              <a:lnSpc>
                <a:spcPts val="4000"/>
              </a:lnSpc>
            </a:pPr>
            <a:r>
              <a:rPr lang="en-US" altLang="zh-CN" sz="2400" dirty="0" smtClean="0">
                <a:solidFill>
                  <a:srgbClr val="002060"/>
                </a:solidFill>
              </a:rPr>
              <a:t>〉</a:t>
            </a:r>
            <a:r>
              <a:rPr lang="zh-CN" altLang="zh-CN" sz="2400" dirty="0" smtClean="0">
                <a:solidFill>
                  <a:srgbClr val="002060"/>
                </a:solidFill>
              </a:rPr>
              <a:t>领导班子</a:t>
            </a:r>
            <a:r>
              <a:rPr lang="zh-CN" altLang="zh-CN" sz="2400" dirty="0" smtClean="0">
                <a:solidFill>
                  <a:srgbClr val="002060"/>
                </a:solidFill>
              </a:rPr>
              <a:t>成员</a:t>
            </a:r>
            <a:r>
              <a:rPr lang="zh-CN" altLang="zh-CN" sz="2400" dirty="0" smtClean="0">
                <a:solidFill>
                  <a:srgbClr val="002060"/>
                </a:solidFill>
              </a:rPr>
              <a:t>之间</a:t>
            </a:r>
            <a:endParaRPr lang="en-US" altLang="zh-CN" sz="2400" dirty="0" smtClean="0">
              <a:solidFill>
                <a:srgbClr val="002060"/>
              </a:solidFill>
            </a:endParaRPr>
          </a:p>
          <a:p>
            <a:pPr marR="190500" algn="l">
              <a:lnSpc>
                <a:spcPts val="4000"/>
              </a:lnSpc>
            </a:pPr>
            <a:r>
              <a:rPr lang="en-US" altLang="zh-CN" sz="2400" dirty="0" smtClean="0">
                <a:solidFill>
                  <a:srgbClr val="002060"/>
                </a:solidFill>
              </a:rPr>
              <a:t>〉</a:t>
            </a:r>
            <a:r>
              <a:rPr lang="zh-CN" altLang="zh-CN" sz="2400" dirty="0" smtClean="0">
                <a:solidFill>
                  <a:srgbClr val="002060"/>
                </a:solidFill>
              </a:rPr>
              <a:t>班子</a:t>
            </a:r>
            <a:r>
              <a:rPr lang="zh-CN" altLang="zh-CN" sz="2400" dirty="0" smtClean="0">
                <a:solidFill>
                  <a:srgbClr val="002060"/>
                </a:solidFill>
              </a:rPr>
              <a:t>成员和党员</a:t>
            </a:r>
            <a:r>
              <a:rPr lang="zh-CN" altLang="zh-CN" sz="2400" dirty="0" smtClean="0">
                <a:solidFill>
                  <a:srgbClr val="002060"/>
                </a:solidFill>
              </a:rPr>
              <a:t>之间</a:t>
            </a:r>
            <a:endParaRPr lang="en-US" altLang="zh-CN" sz="2400" dirty="0" smtClean="0">
              <a:solidFill>
                <a:srgbClr val="002060"/>
              </a:solidFill>
            </a:endParaRPr>
          </a:p>
          <a:p>
            <a:pPr marR="190500" algn="l">
              <a:lnSpc>
                <a:spcPts val="4000"/>
              </a:lnSpc>
            </a:pPr>
            <a:r>
              <a:rPr lang="en-US" altLang="zh-CN" sz="2400" dirty="0" smtClean="0">
                <a:solidFill>
                  <a:srgbClr val="002060"/>
                </a:solidFill>
              </a:rPr>
              <a:t>〉</a:t>
            </a:r>
            <a:r>
              <a:rPr lang="zh-CN" altLang="zh-CN" sz="2400" dirty="0" smtClean="0">
                <a:solidFill>
                  <a:srgbClr val="002060"/>
                </a:solidFill>
              </a:rPr>
              <a:t>党员</a:t>
            </a:r>
            <a:r>
              <a:rPr lang="zh-CN" altLang="zh-CN" sz="2400" dirty="0" smtClean="0">
                <a:solidFill>
                  <a:srgbClr val="002060"/>
                </a:solidFill>
              </a:rPr>
              <a:t>和党员</a:t>
            </a:r>
            <a:r>
              <a:rPr lang="zh-CN" altLang="zh-CN" sz="2400" dirty="0" smtClean="0">
                <a:solidFill>
                  <a:srgbClr val="002060"/>
                </a:solidFill>
              </a:rPr>
              <a:t>之间</a:t>
            </a:r>
            <a:endParaRPr lang="en-US" altLang="zh-CN" sz="2400" dirty="0" smtClean="0">
              <a:solidFill>
                <a:srgbClr val="002060"/>
              </a:solidFill>
            </a:endParaRPr>
          </a:p>
          <a:p>
            <a:pPr marR="190500" algn="l">
              <a:lnSpc>
                <a:spcPts val="4000"/>
              </a:lnSpc>
            </a:pPr>
            <a:endParaRPr lang="en-US" altLang="zh-CN" sz="2400" dirty="0" smtClean="0">
              <a:solidFill>
                <a:srgbClr val="002060"/>
              </a:solidFill>
            </a:endParaRPr>
          </a:p>
          <a:p>
            <a:pPr marR="190500" algn="l">
              <a:lnSpc>
                <a:spcPts val="4000"/>
              </a:lnSpc>
            </a:pPr>
            <a:r>
              <a:rPr lang="zh-CN" altLang="zh-CN" sz="2400" dirty="0" smtClean="0">
                <a:solidFill>
                  <a:srgbClr val="002060"/>
                </a:solidFill>
              </a:rPr>
              <a:t>开展</a:t>
            </a:r>
            <a:r>
              <a:rPr lang="zh-CN" altLang="zh-CN" sz="2400" dirty="0" smtClean="0">
                <a:solidFill>
                  <a:srgbClr val="002060"/>
                </a:solidFill>
              </a:rPr>
              <a:t>经常性的谈心谈话，坦诚相见，交流思想，交换意见。领导干部要带头谈，也要接受党员、干部约谈。</a:t>
            </a:r>
          </a:p>
          <a:p>
            <a:pPr algn="just">
              <a:lnSpc>
                <a:spcPts val="4000"/>
              </a:lnSpc>
            </a:pPr>
            <a:endParaRPr lang="en-US" altLang="zh-CN" sz="2400" b="0" dirty="0" smtClean="0">
              <a:solidFill>
                <a:srgbClr val="002060"/>
              </a:solidFill>
            </a:endParaRPr>
          </a:p>
        </p:txBody>
      </p:sp>
      <p:sp>
        <p:nvSpPr>
          <p:cNvPr id="3" name="标题 1"/>
          <p:cNvSpPr>
            <a:spLocks/>
          </p:cNvSpPr>
          <p:nvPr/>
        </p:nvSpPr>
        <p:spPr bwMode="auto">
          <a:xfrm>
            <a:off x="468313" y="404813"/>
            <a:ext cx="8229600" cy="9350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 anchor="ctr"/>
          <a:lstStyle/>
          <a:p>
            <a:pPr algn="l"/>
            <a:r>
              <a:rPr lang="zh-CN" altLang="en-US" sz="3200" dirty="0" smtClean="0">
                <a:solidFill>
                  <a:srgbClr val="002060"/>
                </a:solidFill>
              </a:rPr>
              <a:t>五、组织生活制度</a:t>
            </a:r>
            <a:endParaRPr lang="zh-CN" altLang="en-US" sz="3200" dirty="0">
              <a:solidFill>
                <a:srgbClr val="002060"/>
              </a:solidFill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340768"/>
            <a:ext cx="8208912" cy="5304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4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、民主评议党员制度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just">
              <a:lnSpc>
                <a:spcPts val="4000"/>
              </a:lnSpc>
            </a:pPr>
            <a:r>
              <a:rPr lang="zh-CN" altLang="en-US" sz="2400" b="0" dirty="0" smtClean="0">
                <a:solidFill>
                  <a:srgbClr val="002060"/>
                </a:solidFill>
              </a:rPr>
              <a:t>结合年度</a:t>
            </a:r>
            <a:r>
              <a:rPr lang="zh-CN" altLang="en-US" sz="2400" b="0" smtClean="0">
                <a:solidFill>
                  <a:srgbClr val="002060"/>
                </a:solidFill>
              </a:rPr>
              <a:t>组织生活会开展，</a:t>
            </a:r>
            <a:r>
              <a:rPr lang="zh-CN" altLang="zh-CN" sz="2400" b="0" smtClean="0">
                <a:solidFill>
                  <a:srgbClr val="002060"/>
                </a:solidFill>
              </a:rPr>
              <a:t>一般</a:t>
            </a:r>
            <a:r>
              <a:rPr lang="zh-CN" altLang="zh-CN" sz="2400" b="0" dirty="0" smtClean="0">
                <a:solidFill>
                  <a:srgbClr val="002060"/>
                </a:solidFill>
              </a:rPr>
              <a:t>每年进行一次。</a:t>
            </a:r>
            <a:endParaRPr lang="en-US" altLang="zh-CN" sz="2400" b="0" dirty="0" smtClean="0">
              <a:solidFill>
                <a:srgbClr val="002060"/>
              </a:solidFill>
            </a:endParaRPr>
          </a:p>
          <a:p>
            <a:pPr algn="just">
              <a:lnSpc>
                <a:spcPts val="4000"/>
              </a:lnSpc>
            </a:pPr>
            <a:endParaRPr lang="en-US" altLang="zh-CN" sz="2400" b="0" dirty="0" smtClean="0">
              <a:solidFill>
                <a:srgbClr val="002060"/>
              </a:solidFill>
            </a:endParaRPr>
          </a:p>
          <a:p>
            <a:pPr algn="just">
              <a:lnSpc>
                <a:spcPts val="4000"/>
              </a:lnSpc>
            </a:pPr>
            <a:r>
              <a:rPr lang="zh-CN" altLang="en-US" sz="2400" b="0" dirty="0" smtClean="0">
                <a:solidFill>
                  <a:srgbClr val="002060"/>
                </a:solidFill>
              </a:rPr>
              <a:t>组织</a:t>
            </a:r>
            <a:r>
              <a:rPr lang="zh-CN" altLang="en-US" sz="2400" b="0" dirty="0" smtClean="0">
                <a:solidFill>
                  <a:srgbClr val="002060"/>
                </a:solidFill>
              </a:rPr>
              <a:t>党员对照党章规定的党员标准、对照入党誓词、联系个人实际进行党性分析，强化党员意识，增强党的观念、提高党性修养。</a:t>
            </a:r>
            <a:endParaRPr lang="en-US" altLang="zh-CN" sz="2400" b="0" dirty="0" smtClean="0">
              <a:solidFill>
                <a:srgbClr val="002060"/>
              </a:solidFill>
            </a:endParaRPr>
          </a:p>
          <a:p>
            <a:pPr algn="just">
              <a:lnSpc>
                <a:spcPts val="4000"/>
              </a:lnSpc>
            </a:pPr>
            <a:endParaRPr lang="en-US" altLang="zh-CN" sz="2400" b="0" dirty="0" smtClean="0">
              <a:solidFill>
                <a:srgbClr val="002060"/>
              </a:solidFill>
            </a:endParaRPr>
          </a:p>
          <a:p>
            <a:pPr algn="just">
              <a:lnSpc>
                <a:spcPts val="4000"/>
              </a:lnSpc>
            </a:pPr>
            <a:r>
              <a:rPr lang="zh-CN" altLang="zh-CN" sz="2400" b="0" dirty="0" smtClean="0">
                <a:solidFill>
                  <a:srgbClr val="002060"/>
                </a:solidFill>
              </a:rPr>
              <a:t>对党性不强的党员，及时进行批评教育，限期改正；经教育仍无转变的，应劝其退党或除名</a:t>
            </a:r>
            <a:r>
              <a:rPr lang="zh-CN" altLang="zh-CN" sz="2400" b="0" dirty="0" smtClean="0">
                <a:solidFill>
                  <a:srgbClr val="002060"/>
                </a:solidFill>
              </a:rPr>
              <a:t>。</a:t>
            </a:r>
            <a:endParaRPr lang="en-US" altLang="zh-CN" sz="2400" b="0" dirty="0" smtClean="0">
              <a:solidFill>
                <a:srgbClr val="002060"/>
              </a:solidFill>
            </a:endParaRPr>
          </a:p>
        </p:txBody>
      </p:sp>
      <p:sp>
        <p:nvSpPr>
          <p:cNvPr id="3" name="标题 1"/>
          <p:cNvSpPr>
            <a:spLocks/>
          </p:cNvSpPr>
          <p:nvPr/>
        </p:nvSpPr>
        <p:spPr bwMode="auto">
          <a:xfrm>
            <a:off x="468313" y="404813"/>
            <a:ext cx="8229600" cy="9350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 anchor="ctr"/>
          <a:lstStyle/>
          <a:p>
            <a:pPr algn="l"/>
            <a:r>
              <a:rPr lang="zh-CN" altLang="en-US" sz="3200" dirty="0" smtClean="0">
                <a:solidFill>
                  <a:srgbClr val="002060"/>
                </a:solidFill>
              </a:rPr>
              <a:t>五、组织生活制度</a:t>
            </a:r>
            <a:endParaRPr lang="zh-CN" altLang="en-US" sz="3200" dirty="0">
              <a:solidFill>
                <a:srgbClr val="002060"/>
              </a:solidFill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340768"/>
            <a:ext cx="8208912" cy="3252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5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、党日制度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just">
              <a:lnSpc>
                <a:spcPts val="4000"/>
              </a:lnSpc>
            </a:pPr>
            <a:r>
              <a:rPr lang="zh-CN" altLang="en-US" sz="2400" b="0" dirty="0" smtClean="0">
                <a:solidFill>
                  <a:srgbClr val="002060"/>
                </a:solidFill>
              </a:rPr>
              <a:t>每月相对固定一天</a:t>
            </a:r>
            <a:endParaRPr lang="en-US" altLang="zh-CN" sz="2400" b="0" dirty="0" smtClean="0">
              <a:solidFill>
                <a:srgbClr val="002060"/>
              </a:solidFill>
            </a:endParaRPr>
          </a:p>
          <a:p>
            <a:pPr algn="just">
              <a:lnSpc>
                <a:spcPts val="4000"/>
              </a:lnSpc>
            </a:pPr>
            <a:endParaRPr lang="en-US" altLang="zh-CN" sz="2400" b="0" dirty="0" smtClean="0">
              <a:solidFill>
                <a:srgbClr val="002060"/>
              </a:solidFill>
            </a:endParaRPr>
          </a:p>
          <a:p>
            <a:pPr algn="just">
              <a:lnSpc>
                <a:spcPts val="4000"/>
              </a:lnSpc>
            </a:pPr>
            <a:r>
              <a:rPr lang="zh-CN" altLang="en-US" sz="2400" b="0" dirty="0" smtClean="0">
                <a:solidFill>
                  <a:srgbClr val="002060"/>
                </a:solidFill>
              </a:rPr>
              <a:t>开展组织生活、进行党的教育、召开党的会议、处理党务工作、党员交纳党费</a:t>
            </a:r>
            <a:endParaRPr lang="en-US" altLang="zh-CN" sz="2400" b="0" dirty="0" smtClean="0">
              <a:solidFill>
                <a:srgbClr val="002060"/>
              </a:solidFill>
            </a:endParaRPr>
          </a:p>
        </p:txBody>
      </p:sp>
      <p:sp>
        <p:nvSpPr>
          <p:cNvPr id="3" name="标题 1"/>
          <p:cNvSpPr>
            <a:spLocks/>
          </p:cNvSpPr>
          <p:nvPr/>
        </p:nvSpPr>
        <p:spPr bwMode="auto">
          <a:xfrm>
            <a:off x="468313" y="404813"/>
            <a:ext cx="8229600" cy="9350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 anchor="ctr"/>
          <a:lstStyle/>
          <a:p>
            <a:pPr algn="l"/>
            <a:r>
              <a:rPr lang="zh-CN" altLang="en-US" sz="3200" dirty="0" smtClean="0">
                <a:solidFill>
                  <a:srgbClr val="002060"/>
                </a:solidFill>
              </a:rPr>
              <a:t>五、组织生活制度</a:t>
            </a:r>
            <a:endParaRPr lang="zh-CN" altLang="en-US" sz="3200" dirty="0">
              <a:solidFill>
                <a:srgbClr val="002060"/>
              </a:solidFill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340768"/>
            <a:ext cx="8208912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6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、双重组织生活制度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just">
              <a:lnSpc>
                <a:spcPts val="4000"/>
              </a:lnSpc>
            </a:pPr>
            <a:r>
              <a:rPr lang="zh-CN" altLang="en-US" sz="2400" b="0" dirty="0" smtClean="0">
                <a:solidFill>
                  <a:srgbClr val="002060"/>
                </a:solidFill>
              </a:rPr>
              <a:t>党员领导干部以普通党员身份参加所在党支部或党小组的组织生活，积极参加学习讨论，如实汇报思想情况，带头开展批评和自我批评，自觉接受党组织和党员的监督。</a:t>
            </a:r>
            <a:endParaRPr lang="en-US" altLang="zh-CN" sz="2400" b="0" dirty="0" smtClean="0">
              <a:solidFill>
                <a:srgbClr val="002060"/>
              </a:solidFill>
            </a:endParaRPr>
          </a:p>
        </p:txBody>
      </p:sp>
      <p:sp>
        <p:nvSpPr>
          <p:cNvPr id="3" name="标题 1"/>
          <p:cNvSpPr>
            <a:spLocks/>
          </p:cNvSpPr>
          <p:nvPr/>
        </p:nvSpPr>
        <p:spPr bwMode="auto">
          <a:xfrm>
            <a:off x="468313" y="404813"/>
            <a:ext cx="8229600" cy="9350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 anchor="ctr"/>
          <a:lstStyle/>
          <a:p>
            <a:pPr algn="l"/>
            <a:r>
              <a:rPr lang="zh-CN" altLang="en-US" sz="3200" dirty="0" smtClean="0">
                <a:solidFill>
                  <a:srgbClr val="002060"/>
                </a:solidFill>
              </a:rPr>
              <a:t>五、组织生活制度</a:t>
            </a:r>
            <a:endParaRPr lang="zh-CN" altLang="en-US" sz="3200" dirty="0">
              <a:solidFill>
                <a:srgbClr val="002060"/>
              </a:solidFill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340768"/>
            <a:ext cx="8208912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7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、请示报告制度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just">
              <a:lnSpc>
                <a:spcPts val="4000"/>
              </a:lnSpc>
            </a:pPr>
            <a:r>
              <a:rPr lang="zh-CN" altLang="en-US" sz="2400" b="0" dirty="0" smtClean="0">
                <a:solidFill>
                  <a:srgbClr val="002060"/>
                </a:solidFill>
              </a:rPr>
              <a:t>党支部</a:t>
            </a:r>
            <a:r>
              <a:rPr lang="zh-CN" altLang="en-US" sz="2400" b="0" dirty="0" smtClean="0">
                <a:solidFill>
                  <a:srgbClr val="002060"/>
                </a:solidFill>
              </a:rPr>
              <a:t>要如实向上级党组织请示报告工作、反映情况、分析问题、提出意见建议。</a:t>
            </a:r>
            <a:endParaRPr lang="en-US" altLang="zh-CN" sz="2400" b="0" dirty="0" smtClean="0">
              <a:solidFill>
                <a:srgbClr val="002060"/>
              </a:solidFill>
            </a:endParaRPr>
          </a:p>
          <a:p>
            <a:pPr algn="just">
              <a:lnSpc>
                <a:spcPts val="4000"/>
              </a:lnSpc>
            </a:pPr>
            <a:endParaRPr lang="en-US" altLang="zh-CN" sz="2400" b="0" dirty="0" smtClean="0">
              <a:solidFill>
                <a:srgbClr val="002060"/>
              </a:solidFill>
            </a:endParaRPr>
          </a:p>
          <a:p>
            <a:pPr algn="just">
              <a:lnSpc>
                <a:spcPts val="4000"/>
              </a:lnSpc>
            </a:pPr>
            <a:r>
              <a:rPr lang="zh-CN" altLang="en-US" sz="2400" b="0" dirty="0" smtClean="0">
                <a:solidFill>
                  <a:srgbClr val="002060"/>
                </a:solidFill>
              </a:rPr>
              <a:t>党员要强化组织观念，定期向党支部汇报学习、思想和工作情况，自觉接受党组织的教育管理监督。</a:t>
            </a:r>
            <a:endParaRPr lang="en-US" altLang="zh-CN" sz="2400" b="0" dirty="0" smtClean="0">
              <a:solidFill>
                <a:srgbClr val="002060"/>
              </a:solidFill>
            </a:endParaRPr>
          </a:p>
          <a:p>
            <a:pPr algn="just">
              <a:lnSpc>
                <a:spcPts val="4000"/>
              </a:lnSpc>
            </a:pPr>
            <a:endParaRPr lang="en-US" altLang="zh-CN" sz="2400" b="0" dirty="0" smtClean="0">
              <a:solidFill>
                <a:srgbClr val="002060"/>
              </a:solidFill>
            </a:endParaRPr>
          </a:p>
        </p:txBody>
      </p:sp>
      <p:sp>
        <p:nvSpPr>
          <p:cNvPr id="3" name="标题 1"/>
          <p:cNvSpPr>
            <a:spLocks/>
          </p:cNvSpPr>
          <p:nvPr/>
        </p:nvSpPr>
        <p:spPr bwMode="auto">
          <a:xfrm>
            <a:off x="468313" y="404813"/>
            <a:ext cx="8229600" cy="9350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 anchor="ctr"/>
          <a:lstStyle/>
          <a:p>
            <a:pPr algn="l"/>
            <a:r>
              <a:rPr lang="zh-CN" altLang="en-US" sz="3200" dirty="0" smtClean="0">
                <a:solidFill>
                  <a:srgbClr val="002060"/>
                </a:solidFill>
              </a:rPr>
              <a:t>五、组织生活制度</a:t>
            </a:r>
            <a:endParaRPr lang="zh-CN" altLang="en-US" sz="3200" dirty="0">
              <a:solidFill>
                <a:srgbClr val="002060"/>
              </a:solidFill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340768"/>
            <a:ext cx="8208912" cy="3252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8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、经常性提醒和批评制度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just">
              <a:lnSpc>
                <a:spcPts val="4000"/>
              </a:lnSpc>
            </a:pPr>
            <a:r>
              <a:rPr lang="zh-CN" altLang="en-US" sz="2400" b="0" dirty="0" smtClean="0">
                <a:solidFill>
                  <a:srgbClr val="002060"/>
                </a:solidFill>
              </a:rPr>
              <a:t>党支部</a:t>
            </a:r>
            <a:r>
              <a:rPr lang="zh-CN" altLang="en-US" sz="2400" b="0" dirty="0" smtClean="0">
                <a:solidFill>
                  <a:srgbClr val="002060"/>
                </a:solidFill>
              </a:rPr>
              <a:t>要对“三不”（不经常参加组织生活、不按期缴纳党费、不认真完成党组织交办的任务）、先锋作用发挥不好的党员，及时进行提醒和帮助。</a:t>
            </a:r>
            <a:endParaRPr lang="en-US" altLang="zh-CN" sz="2400" b="0" dirty="0" smtClean="0">
              <a:solidFill>
                <a:srgbClr val="002060"/>
              </a:solidFill>
            </a:endParaRPr>
          </a:p>
          <a:p>
            <a:pPr algn="just">
              <a:lnSpc>
                <a:spcPts val="4000"/>
              </a:lnSpc>
            </a:pPr>
            <a:endParaRPr lang="en-US" altLang="zh-CN" sz="2400" b="0" dirty="0" smtClean="0">
              <a:solidFill>
                <a:srgbClr val="002060"/>
              </a:solidFill>
            </a:endParaRPr>
          </a:p>
        </p:txBody>
      </p:sp>
      <p:sp>
        <p:nvSpPr>
          <p:cNvPr id="3" name="标题 1"/>
          <p:cNvSpPr>
            <a:spLocks/>
          </p:cNvSpPr>
          <p:nvPr/>
        </p:nvSpPr>
        <p:spPr bwMode="auto">
          <a:xfrm>
            <a:off x="468313" y="404813"/>
            <a:ext cx="8229600" cy="9350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 anchor="ctr"/>
          <a:lstStyle/>
          <a:p>
            <a:pPr algn="l"/>
            <a:r>
              <a:rPr lang="zh-CN" altLang="en-US" sz="3200" dirty="0" smtClean="0">
                <a:solidFill>
                  <a:srgbClr val="002060"/>
                </a:solidFill>
              </a:rPr>
              <a:t>五、组织生活制度</a:t>
            </a:r>
            <a:endParaRPr lang="zh-CN" altLang="en-US" sz="3200" dirty="0">
              <a:solidFill>
                <a:srgbClr val="002060"/>
              </a:solidFill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692696"/>
            <a:ext cx="8280920" cy="70788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l"/>
            <a:r>
              <a:rPr lang="zh-CN" altLang="en-US" sz="4000" dirty="0" smtClean="0">
                <a:solidFill>
                  <a:srgbClr val="002060"/>
                </a:solidFill>
              </a:rPr>
              <a:t>一、党支部   党的基础组织</a:t>
            </a:r>
            <a:endParaRPr lang="zh-CN" altLang="en-US" sz="4000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2772217"/>
            <a:ext cx="7525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tx1"/>
                </a:solidFill>
              </a:rPr>
              <a:t>◎</a:t>
            </a:r>
            <a:r>
              <a:rPr lang="zh-CN" altLang="en-US" sz="4000" dirty="0" smtClean="0">
                <a:solidFill>
                  <a:schemeClr val="tx1"/>
                </a:solidFill>
              </a:rPr>
              <a:t>直接</a:t>
            </a:r>
            <a:r>
              <a:rPr lang="zh-CN" altLang="en-US" sz="3200" dirty="0" smtClean="0">
                <a:solidFill>
                  <a:schemeClr val="tx1"/>
                </a:solidFill>
              </a:rPr>
              <a:t>教育党员、管理党员、监督党员</a:t>
            </a:r>
            <a:endParaRPr lang="zh-CN" altLang="en-US" sz="32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78904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tx1"/>
                </a:solidFill>
              </a:rPr>
              <a:t>◎</a:t>
            </a:r>
            <a:r>
              <a:rPr lang="zh-CN" altLang="en-US" sz="3200" dirty="0" smtClean="0">
                <a:solidFill>
                  <a:schemeClr val="tx1"/>
                </a:solidFill>
              </a:rPr>
              <a:t>组织群众、宣传群众、凝聚群众、服务群众</a:t>
            </a:r>
            <a:endParaRPr lang="zh-CN" altLang="en-US" sz="3200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1700808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dirty="0" smtClean="0">
                <a:solidFill>
                  <a:schemeClr val="tx1"/>
                </a:solidFill>
              </a:rPr>
              <a:t>职责：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标题 1"/>
          <p:cNvSpPr>
            <a:spLocks/>
          </p:cNvSpPr>
          <p:nvPr/>
        </p:nvSpPr>
        <p:spPr bwMode="auto">
          <a:xfrm>
            <a:off x="468313" y="404813"/>
            <a:ext cx="8229600" cy="9350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 anchor="ctr"/>
          <a:lstStyle/>
          <a:p>
            <a:pPr algn="l"/>
            <a:r>
              <a:rPr lang="zh-CN" altLang="en-US" sz="3200" dirty="0" smtClean="0">
                <a:solidFill>
                  <a:srgbClr val="002060"/>
                </a:solidFill>
              </a:rPr>
              <a:t>二、</a:t>
            </a:r>
            <a:r>
              <a:rPr lang="zh-CN" altLang="en-US" sz="3200" dirty="0" smtClean="0">
                <a:solidFill>
                  <a:srgbClr val="002060"/>
                </a:solidFill>
              </a:rPr>
              <a:t>组织委员的</a:t>
            </a:r>
            <a:r>
              <a:rPr lang="zh-CN" altLang="en-US" sz="3200" dirty="0" smtClean="0">
                <a:solidFill>
                  <a:srgbClr val="002060"/>
                </a:solidFill>
              </a:rPr>
              <a:t>职责 </a:t>
            </a:r>
            <a:r>
              <a:rPr lang="en-US" altLang="zh-CN" sz="3200" dirty="0" smtClean="0">
                <a:solidFill>
                  <a:srgbClr val="002060"/>
                </a:solidFill>
              </a:rPr>
              <a:t>4</a:t>
            </a:r>
            <a:endParaRPr lang="zh-CN" altLang="en-US" sz="3200" dirty="0">
              <a:solidFill>
                <a:srgbClr val="002060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1268760"/>
            <a:ext cx="770485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1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、了解和掌握支部的组织状况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 b="0" dirty="0" smtClean="0">
                <a:solidFill>
                  <a:schemeClr val="tx1"/>
                </a:solidFill>
              </a:rPr>
              <a:t>      ★ 党员人数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      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★划分、调整党小组，检查和督促组织生活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2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、了解和掌握党员的思想状况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      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★协助宣传委员、纪检委员进行党员思想、纪律教育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      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★收集、整理党员的模范事迹，向支部委员会提出表扬和奖励的建议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/>
            <a:endParaRPr lang="en-US" altLang="zh-CN" sz="2400" b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/>
          </p:cNvSpPr>
          <p:nvPr/>
        </p:nvSpPr>
        <p:spPr bwMode="auto">
          <a:xfrm>
            <a:off x="468313" y="404813"/>
            <a:ext cx="8229600" cy="9350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 anchor="ctr"/>
          <a:lstStyle/>
          <a:p>
            <a:pPr algn="l"/>
            <a:r>
              <a:rPr lang="zh-CN" altLang="en-US" sz="3200" dirty="0" smtClean="0">
                <a:solidFill>
                  <a:srgbClr val="002060"/>
                </a:solidFill>
              </a:rPr>
              <a:t>二、</a:t>
            </a:r>
            <a:r>
              <a:rPr lang="zh-CN" altLang="en-US" sz="3200" dirty="0" smtClean="0">
                <a:solidFill>
                  <a:srgbClr val="002060"/>
                </a:solidFill>
              </a:rPr>
              <a:t>组织委员的</a:t>
            </a:r>
            <a:r>
              <a:rPr lang="zh-CN" altLang="en-US" sz="3200" dirty="0" smtClean="0">
                <a:solidFill>
                  <a:srgbClr val="002060"/>
                </a:solidFill>
              </a:rPr>
              <a:t>职责</a:t>
            </a:r>
            <a:endParaRPr lang="zh-CN" altLang="en-US" sz="3200" dirty="0">
              <a:solidFill>
                <a:srgbClr val="002060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11560" y="1340768"/>
            <a:ext cx="7992888" cy="5334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   3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、做好发展党员工作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ts val="2000"/>
              </a:lnSpc>
            </a:pP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   4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、做好党员管理工作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 b="0" dirty="0" smtClean="0">
                <a:solidFill>
                  <a:schemeClr val="tx1"/>
                </a:solidFill>
              </a:rPr>
              <a:t>        ★民主评议党员工作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        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★评选先进党支部、先进党小组和优秀党员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        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★接转党员组织关系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        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★收缴党费，定期向党员公布党费收缴情况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        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★做好党员和党组织的统计工作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        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★不设纪检委员的党支部，纪检工作一般由组织委员负责</a:t>
            </a:r>
            <a:endParaRPr lang="en-US" altLang="zh-CN" sz="2400" b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772816"/>
            <a:ext cx="852517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1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、了解掌握党员和群众的思想状况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 b="0" dirty="0" smtClean="0">
                <a:solidFill>
                  <a:schemeClr val="tx1"/>
                </a:solidFill>
              </a:rPr>
              <a:t>       根据不同时期党的工作重心和任务及上级党委的指示，宣传党的群众路线方针政策，提出宣传教育工作的计划和意见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2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、组织党员学习，上党课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 b="0" dirty="0" smtClean="0">
                <a:solidFill>
                  <a:schemeClr val="tx1"/>
                </a:solidFill>
              </a:rPr>
              <a:t>      党的基本理论、基本知识和时事政策</a:t>
            </a:r>
            <a:endParaRPr lang="en-US" altLang="zh-CN" sz="2400" b="0" dirty="0" smtClean="0">
              <a:solidFill>
                <a:schemeClr val="tx1"/>
              </a:solidFill>
            </a:endParaRPr>
          </a:p>
        </p:txBody>
      </p:sp>
      <p:sp>
        <p:nvSpPr>
          <p:cNvPr id="3" name="标题 1"/>
          <p:cNvSpPr>
            <a:spLocks/>
          </p:cNvSpPr>
          <p:nvPr/>
        </p:nvSpPr>
        <p:spPr bwMode="auto">
          <a:xfrm>
            <a:off x="468313" y="228853"/>
            <a:ext cx="8229600" cy="9350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 anchor="ctr"/>
          <a:lstStyle/>
          <a:p>
            <a:pPr algn="l"/>
            <a:r>
              <a:rPr lang="zh-CN" altLang="en-US" sz="3200" dirty="0" smtClean="0">
                <a:solidFill>
                  <a:srgbClr val="002060"/>
                </a:solidFill>
              </a:rPr>
              <a:t>三、</a:t>
            </a:r>
            <a:r>
              <a:rPr lang="zh-CN" altLang="en-US" sz="3200" dirty="0" smtClean="0">
                <a:solidFill>
                  <a:srgbClr val="002060"/>
                </a:solidFill>
              </a:rPr>
              <a:t>宣传委员的</a:t>
            </a:r>
            <a:r>
              <a:rPr lang="zh-CN" altLang="en-US" sz="3200" dirty="0" smtClean="0">
                <a:solidFill>
                  <a:srgbClr val="002060"/>
                </a:solidFill>
              </a:rPr>
              <a:t>职责 </a:t>
            </a:r>
            <a:r>
              <a:rPr lang="en-US" altLang="zh-CN" sz="3200" dirty="0" smtClean="0">
                <a:solidFill>
                  <a:srgbClr val="002060"/>
                </a:solidFill>
              </a:rPr>
              <a:t>4</a:t>
            </a:r>
            <a:endParaRPr lang="zh-CN" altLang="en-US" sz="3200" dirty="0">
              <a:solidFill>
                <a:srgbClr val="002060"/>
              </a:solidFill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9309" y="1524848"/>
            <a:ext cx="852517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    3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、宣传鼓动活动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 b="0" dirty="0" smtClean="0">
                <a:solidFill>
                  <a:schemeClr val="tx1"/>
                </a:solidFill>
              </a:rPr>
              <a:t>         围绕本单位的中心工作，开展多种形式的，活跃党员和群众的文化体育生活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   4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、办好宣传阵地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 b="0" dirty="0" smtClean="0">
                <a:solidFill>
                  <a:schemeClr val="tx1"/>
                </a:solidFill>
              </a:rPr>
              <a:t>        简报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、黑板报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、手机报、微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信群等</a:t>
            </a:r>
            <a:endParaRPr lang="zh-CN" altLang="en-US" sz="2400" b="0" dirty="0">
              <a:solidFill>
                <a:schemeClr val="tx1"/>
              </a:solidFill>
            </a:endParaRPr>
          </a:p>
        </p:txBody>
      </p:sp>
      <p:sp>
        <p:nvSpPr>
          <p:cNvPr id="3" name="标题 1"/>
          <p:cNvSpPr>
            <a:spLocks/>
          </p:cNvSpPr>
          <p:nvPr/>
        </p:nvSpPr>
        <p:spPr bwMode="auto">
          <a:xfrm>
            <a:off x="468313" y="278795"/>
            <a:ext cx="8229600" cy="9350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 anchor="ctr"/>
          <a:lstStyle/>
          <a:p>
            <a:pPr algn="l"/>
            <a:r>
              <a:rPr lang="zh-CN" altLang="en-US" sz="3200" dirty="0" smtClean="0">
                <a:solidFill>
                  <a:srgbClr val="002060"/>
                </a:solidFill>
              </a:rPr>
              <a:t>三、</a:t>
            </a:r>
            <a:r>
              <a:rPr lang="zh-CN" altLang="en-US" sz="3200" dirty="0" smtClean="0">
                <a:solidFill>
                  <a:srgbClr val="002060"/>
                </a:solidFill>
              </a:rPr>
              <a:t>宣传委员的职责</a:t>
            </a:r>
            <a:endParaRPr lang="zh-CN" altLang="en-US" sz="3200" dirty="0">
              <a:solidFill>
                <a:srgbClr val="002060"/>
              </a:solidFill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340768"/>
            <a:ext cx="8208912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1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、本单位党员执行纪律的情况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zh-CN" altLang="en-US" sz="2400" b="0" dirty="0" smtClean="0">
                <a:solidFill>
                  <a:schemeClr val="tx1"/>
                </a:solidFill>
              </a:rPr>
              <a:t>      经常了解 、及时向支委会和上级纪律检查委员会反映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ts val="2000"/>
              </a:lnSpc>
            </a:pP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2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、协同组织委员、宣传委员对党员进行党性、党风、党纪教育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ts val="2000"/>
              </a:lnSpc>
            </a:pP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3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、管理群众对党员的检举、控告；检查、处理党员违犯党纪的案件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ts val="2000"/>
              </a:lnSpc>
            </a:pP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4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、对受党纪处分的党员进行考察教育</a:t>
            </a:r>
            <a:endParaRPr lang="zh-CN" altLang="en-US" sz="2400" b="0" dirty="0">
              <a:solidFill>
                <a:schemeClr val="tx1"/>
              </a:solidFill>
            </a:endParaRPr>
          </a:p>
        </p:txBody>
      </p:sp>
      <p:sp>
        <p:nvSpPr>
          <p:cNvPr id="3" name="标题 1"/>
          <p:cNvSpPr>
            <a:spLocks/>
          </p:cNvSpPr>
          <p:nvPr/>
        </p:nvSpPr>
        <p:spPr bwMode="auto">
          <a:xfrm>
            <a:off x="468313" y="404813"/>
            <a:ext cx="8229600" cy="9350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 anchor="ctr"/>
          <a:lstStyle/>
          <a:p>
            <a:pPr algn="l"/>
            <a:r>
              <a:rPr lang="zh-CN" altLang="en-US" sz="3200" dirty="0" smtClean="0">
                <a:solidFill>
                  <a:srgbClr val="002060"/>
                </a:solidFill>
              </a:rPr>
              <a:t>四、</a:t>
            </a:r>
            <a:r>
              <a:rPr lang="zh-CN" altLang="en-US" sz="3200" dirty="0" smtClean="0">
                <a:solidFill>
                  <a:srgbClr val="002060"/>
                </a:solidFill>
              </a:rPr>
              <a:t>纪检委员的</a:t>
            </a:r>
            <a:r>
              <a:rPr lang="zh-CN" altLang="en-US" sz="3200" dirty="0" smtClean="0">
                <a:solidFill>
                  <a:srgbClr val="002060"/>
                </a:solidFill>
              </a:rPr>
              <a:t>职责 </a:t>
            </a:r>
            <a:r>
              <a:rPr lang="en-US" altLang="zh-CN" sz="3200" dirty="0" smtClean="0">
                <a:solidFill>
                  <a:srgbClr val="002060"/>
                </a:solidFill>
              </a:rPr>
              <a:t>4</a:t>
            </a:r>
            <a:endParaRPr lang="zh-CN" altLang="en-US" sz="3200" dirty="0">
              <a:solidFill>
                <a:srgbClr val="002060"/>
              </a:solidFill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340768"/>
            <a:ext cx="820891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1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、“三会一课”制度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 smtClean="0">
                <a:solidFill>
                  <a:srgbClr val="002060"/>
                </a:solidFill>
              </a:rPr>
              <a:t>□   </a:t>
            </a:r>
            <a:r>
              <a:rPr lang="zh-CN" altLang="zh-CN" sz="2400" dirty="0" smtClean="0">
                <a:solidFill>
                  <a:srgbClr val="002060"/>
                </a:solidFill>
              </a:rPr>
              <a:t>党员</a:t>
            </a:r>
            <a:r>
              <a:rPr lang="zh-CN" altLang="zh-CN" sz="2400" dirty="0" smtClean="0">
                <a:solidFill>
                  <a:srgbClr val="002060"/>
                </a:solidFill>
              </a:rPr>
              <a:t>大会</a:t>
            </a:r>
          </a:p>
          <a:p>
            <a:endParaRPr lang="en-US" altLang="zh-CN" sz="2400" dirty="0" smtClean="0">
              <a:solidFill>
                <a:srgbClr val="002060"/>
              </a:solidFill>
            </a:endParaRPr>
          </a:p>
          <a:p>
            <a:pPr algn="l"/>
            <a:r>
              <a:rPr lang="zh-CN" altLang="zh-CN" sz="2400" dirty="0" smtClean="0">
                <a:solidFill>
                  <a:srgbClr val="002060"/>
                </a:solidFill>
              </a:rPr>
              <a:t>一般</a:t>
            </a:r>
            <a:r>
              <a:rPr lang="zh-CN" altLang="zh-CN" sz="2400" dirty="0" smtClean="0">
                <a:solidFill>
                  <a:srgbClr val="002060"/>
                </a:solidFill>
              </a:rPr>
              <a:t>每季度召开</a:t>
            </a:r>
            <a:r>
              <a:rPr lang="en-US" altLang="zh-CN" sz="2400" dirty="0" smtClean="0">
                <a:solidFill>
                  <a:srgbClr val="002060"/>
                </a:solidFill>
              </a:rPr>
              <a:t>1</a:t>
            </a:r>
            <a:r>
              <a:rPr lang="zh-CN" altLang="zh-CN" sz="2400" dirty="0" smtClean="0">
                <a:solidFill>
                  <a:srgbClr val="002060"/>
                </a:solidFill>
              </a:rPr>
              <a:t>次</a:t>
            </a:r>
            <a:endParaRPr lang="en-US" altLang="zh-CN" sz="2400" dirty="0" smtClean="0">
              <a:solidFill>
                <a:srgbClr val="002060"/>
              </a:solidFill>
            </a:endParaRPr>
          </a:p>
          <a:p>
            <a:endParaRPr lang="en-US" altLang="zh-CN" sz="2400" dirty="0" smtClean="0">
              <a:solidFill>
                <a:srgbClr val="002060"/>
              </a:solidFill>
            </a:endParaRPr>
          </a:p>
          <a:p>
            <a:pPr algn="l">
              <a:lnSpc>
                <a:spcPts val="4000"/>
              </a:lnSpc>
            </a:pPr>
            <a:r>
              <a:rPr lang="zh-CN" altLang="zh-CN" sz="2400" dirty="0" smtClean="0">
                <a:solidFill>
                  <a:srgbClr val="002060"/>
                </a:solidFill>
              </a:rPr>
              <a:t>主要内容：</a:t>
            </a:r>
            <a:endParaRPr lang="en-US" altLang="zh-CN" sz="2400" dirty="0" smtClean="0">
              <a:solidFill>
                <a:srgbClr val="002060"/>
              </a:solidFill>
            </a:endParaRPr>
          </a:p>
          <a:p>
            <a:pPr algn="just">
              <a:lnSpc>
                <a:spcPts val="4000"/>
              </a:lnSpc>
            </a:pPr>
            <a:r>
              <a:rPr lang="zh-CN" altLang="zh-CN" sz="2400" dirty="0" smtClean="0">
                <a:solidFill>
                  <a:srgbClr val="002060"/>
                </a:solidFill>
              </a:rPr>
              <a:t>传达</a:t>
            </a:r>
            <a:r>
              <a:rPr lang="zh-CN" altLang="zh-CN" sz="2400" dirty="0" smtClean="0">
                <a:solidFill>
                  <a:srgbClr val="002060"/>
                </a:solidFill>
              </a:rPr>
              <a:t>贯彻上级党组织决议指示、发展党员、进行党内选举、表彰和处分处置党员、听取支部委员会报告工作、讨论和决定其他重大问题。</a:t>
            </a:r>
          </a:p>
          <a:p>
            <a:pPr algn="l">
              <a:lnSpc>
                <a:spcPts val="2000"/>
              </a:lnSpc>
            </a:pPr>
            <a:endParaRPr lang="en-US" altLang="zh-CN" sz="2400" b="0" dirty="0" smtClean="0">
              <a:solidFill>
                <a:srgbClr val="002060"/>
              </a:solidFill>
            </a:endParaRPr>
          </a:p>
        </p:txBody>
      </p:sp>
      <p:sp>
        <p:nvSpPr>
          <p:cNvPr id="3" name="标题 1"/>
          <p:cNvSpPr>
            <a:spLocks/>
          </p:cNvSpPr>
          <p:nvPr/>
        </p:nvSpPr>
        <p:spPr bwMode="auto">
          <a:xfrm>
            <a:off x="468313" y="404813"/>
            <a:ext cx="8229600" cy="9350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 anchor="ctr"/>
          <a:lstStyle/>
          <a:p>
            <a:pPr algn="l"/>
            <a:r>
              <a:rPr lang="zh-CN" altLang="en-US" sz="3200" dirty="0" smtClean="0">
                <a:solidFill>
                  <a:srgbClr val="002060"/>
                </a:solidFill>
              </a:rPr>
              <a:t>五、组织生活制度</a:t>
            </a:r>
            <a:endParaRPr lang="zh-CN" altLang="en-US" sz="3200" dirty="0">
              <a:solidFill>
                <a:srgbClr val="002060"/>
              </a:solidFill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340768"/>
            <a:ext cx="8208912" cy="4729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400" b="0" dirty="0" smtClean="0">
                <a:solidFill>
                  <a:schemeClr val="tx1"/>
                </a:solidFill>
              </a:rPr>
              <a:t>1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、“三会一课”制度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endParaRPr lang="en-US" altLang="zh-CN" sz="2400" b="0" dirty="0" smtClean="0">
              <a:solidFill>
                <a:schemeClr val="tx1"/>
              </a:solidFill>
            </a:endParaRPr>
          </a:p>
          <a:p>
            <a:r>
              <a:rPr lang="zh-CN" altLang="en-US" sz="2400" dirty="0" smtClean="0">
                <a:solidFill>
                  <a:srgbClr val="002060"/>
                </a:solidFill>
              </a:rPr>
              <a:t>□  </a:t>
            </a:r>
            <a:r>
              <a:rPr lang="zh-CN" altLang="zh-CN" sz="2400" dirty="0" smtClean="0">
                <a:solidFill>
                  <a:srgbClr val="002060"/>
                </a:solidFill>
              </a:rPr>
              <a:t>支部</a:t>
            </a:r>
            <a:r>
              <a:rPr lang="zh-CN" altLang="zh-CN" sz="2400" dirty="0" smtClean="0">
                <a:solidFill>
                  <a:srgbClr val="002060"/>
                </a:solidFill>
              </a:rPr>
              <a:t>委员会</a:t>
            </a:r>
          </a:p>
          <a:p>
            <a:endParaRPr lang="en-US" altLang="zh-CN" sz="2400" dirty="0" smtClean="0">
              <a:solidFill>
                <a:srgbClr val="002060"/>
              </a:solidFill>
            </a:endParaRPr>
          </a:p>
          <a:p>
            <a:pPr algn="l"/>
            <a:r>
              <a:rPr lang="zh-CN" altLang="zh-CN" sz="2400" dirty="0" smtClean="0">
                <a:solidFill>
                  <a:srgbClr val="002060"/>
                </a:solidFill>
              </a:rPr>
              <a:t>一般</a:t>
            </a:r>
            <a:r>
              <a:rPr lang="zh-CN" altLang="zh-CN" sz="2400" dirty="0" smtClean="0">
                <a:solidFill>
                  <a:srgbClr val="002060"/>
                </a:solidFill>
              </a:rPr>
              <a:t>每月召开一</a:t>
            </a:r>
            <a:r>
              <a:rPr lang="zh-CN" altLang="zh-CN" sz="2400" dirty="0" smtClean="0">
                <a:solidFill>
                  <a:srgbClr val="002060"/>
                </a:solidFill>
              </a:rPr>
              <a:t>次</a:t>
            </a:r>
            <a:endParaRPr lang="en-US" altLang="zh-CN" sz="2400" dirty="0" smtClean="0">
              <a:solidFill>
                <a:srgbClr val="002060"/>
              </a:solidFill>
            </a:endParaRPr>
          </a:p>
          <a:p>
            <a:pPr algn="l"/>
            <a:endParaRPr lang="en-US" altLang="zh-CN" sz="2400" dirty="0" smtClean="0">
              <a:solidFill>
                <a:srgbClr val="002060"/>
              </a:solidFill>
            </a:endParaRPr>
          </a:p>
          <a:p>
            <a:pPr algn="just">
              <a:lnSpc>
                <a:spcPts val="4000"/>
              </a:lnSpc>
            </a:pPr>
            <a:r>
              <a:rPr lang="zh-CN" altLang="zh-CN" sz="2400" dirty="0" smtClean="0">
                <a:solidFill>
                  <a:srgbClr val="002060"/>
                </a:solidFill>
              </a:rPr>
              <a:t>主要内容：</a:t>
            </a:r>
            <a:endParaRPr lang="en-US" altLang="zh-CN" sz="2400" dirty="0" smtClean="0">
              <a:solidFill>
                <a:srgbClr val="002060"/>
              </a:solidFill>
            </a:endParaRPr>
          </a:p>
          <a:p>
            <a:pPr algn="just">
              <a:lnSpc>
                <a:spcPts val="4000"/>
              </a:lnSpc>
            </a:pPr>
            <a:r>
              <a:rPr lang="zh-CN" altLang="zh-CN" sz="2400" dirty="0" smtClean="0">
                <a:solidFill>
                  <a:srgbClr val="002060"/>
                </a:solidFill>
              </a:rPr>
              <a:t>研究</a:t>
            </a:r>
            <a:r>
              <a:rPr lang="zh-CN" altLang="zh-CN" sz="2400" dirty="0" smtClean="0">
                <a:solidFill>
                  <a:srgbClr val="002060"/>
                </a:solidFill>
              </a:rPr>
              <a:t>提出落实上级党组织部署任务和支部党员大会决定的具体措施，确定提交支部党员大会讨论决定的事项，讨论处理支部日常工作</a:t>
            </a:r>
            <a:r>
              <a:rPr lang="zh-CN" altLang="zh-CN" sz="2400" dirty="0" smtClean="0">
                <a:solidFill>
                  <a:srgbClr val="002060"/>
                </a:solidFill>
              </a:rPr>
              <a:t>。</a:t>
            </a:r>
            <a:endParaRPr lang="zh-CN" altLang="zh-CN" sz="2400" dirty="0" smtClean="0">
              <a:solidFill>
                <a:srgbClr val="002060"/>
              </a:solidFill>
            </a:endParaRPr>
          </a:p>
        </p:txBody>
      </p:sp>
      <p:sp>
        <p:nvSpPr>
          <p:cNvPr id="3" name="标题 1"/>
          <p:cNvSpPr>
            <a:spLocks/>
          </p:cNvSpPr>
          <p:nvPr/>
        </p:nvSpPr>
        <p:spPr bwMode="auto">
          <a:xfrm>
            <a:off x="468313" y="404813"/>
            <a:ext cx="8229600" cy="9350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91431" tIns="45715" rIns="91431" bIns="45715" anchor="ctr"/>
          <a:lstStyle/>
          <a:p>
            <a:pPr algn="l"/>
            <a:r>
              <a:rPr lang="zh-CN" altLang="en-US" sz="3200" dirty="0" smtClean="0">
                <a:solidFill>
                  <a:srgbClr val="002060"/>
                </a:solidFill>
              </a:rPr>
              <a:t>五、组织生活制度</a:t>
            </a:r>
            <a:endParaRPr lang="zh-CN" altLang="en-US" sz="3200" dirty="0">
              <a:solidFill>
                <a:srgbClr val="002060"/>
              </a:solidFill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Ocean">
  <a:themeElements>
    <a:clrScheme name="1_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1_Ocean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31" tIns="45715" rIns="91431" bIns="45715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sz="3600" b="1" i="0" u="none" strike="noStrike" cap="none" normalizeH="0" baseline="0" smtClean="0">
            <a:ln>
              <a:noFill/>
            </a:ln>
            <a:solidFill>
              <a:srgbClr val="00B0F0"/>
            </a:solidFill>
            <a:effectLst/>
            <a:latin typeface="微软雅黑" pitchFamily="34" charset="-122"/>
            <a:ea typeface="微软雅黑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31" tIns="45715" rIns="91431" bIns="45715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sz="3600" b="1" i="0" u="none" strike="noStrike" cap="none" normalizeH="0" baseline="0" smtClean="0">
            <a:ln>
              <a:noFill/>
            </a:ln>
            <a:solidFill>
              <a:srgbClr val="00B0F0"/>
            </a:solidFill>
            <a:effectLst/>
            <a:latin typeface="微软雅黑" pitchFamily="34" charset="-122"/>
            <a:ea typeface="微软雅黑" pitchFamily="34" charset="-122"/>
          </a:defRPr>
        </a:defPPr>
      </a:lstStyle>
    </a:lnDef>
  </a:objectDefaults>
  <a:extraClrSchemeLst>
    <a:extraClrScheme>
      <a:clrScheme name="1_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行云流水">
  <a:themeElements>
    <a:clrScheme name="行云流水">
      <a:dk1>
        <a:sysClr val="windowText" lastClr="000000"/>
      </a:dk1>
      <a:lt1>
        <a:sysClr val="window" lastClr="FFFFFF"/>
      </a:lt1>
      <a:dk2>
        <a:srgbClr val="411401"/>
      </a:dk2>
      <a:lt2>
        <a:srgbClr val="FFE6E6"/>
      </a:lt2>
      <a:accent1>
        <a:srgbClr val="A24A48"/>
      </a:accent1>
      <a:accent2>
        <a:srgbClr val="B2935C"/>
      </a:accent2>
      <a:accent3>
        <a:srgbClr val="6A9A9A"/>
      </a:accent3>
      <a:accent4>
        <a:srgbClr val="B2B787"/>
      </a:accent4>
      <a:accent5>
        <a:srgbClr val="91644B"/>
      </a:accent5>
      <a:accent6>
        <a:srgbClr val="654A76"/>
      </a:accent6>
      <a:hlink>
        <a:srgbClr val="00A800"/>
      </a:hlink>
      <a:folHlink>
        <a:srgbClr val="FF00FF"/>
      </a:folHlink>
    </a:clrScheme>
    <a:fontScheme name="行云流水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华文行楷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libri"/>
        <a:ea typeface=""/>
        <a:cs typeface=""/>
        <a:font script="Jpan" typeface="ＭＳ Ｐ明朝"/>
        <a:font script="Hang" typeface="HY견명조"/>
        <a:font script="Hans" typeface="华文行楷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行云流水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30000"/>
              </a:schemeClr>
            </a:gs>
            <a:gs pos="50000">
              <a:schemeClr val="phClr">
                <a:tint val="45000"/>
                <a:satMod val="220000"/>
              </a:schemeClr>
            </a:gs>
            <a:gs pos="100000">
              <a:schemeClr val="phClr">
                <a:tint val="90000"/>
                <a:satMod val="13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200000"/>
              </a:schemeClr>
            </a:gs>
            <a:gs pos="50000">
              <a:schemeClr val="phClr">
                <a:tint val="100000"/>
                <a:shade val="60000"/>
                <a:hueMod val="100000"/>
                <a:satMod val="180000"/>
              </a:schemeClr>
            </a:gs>
            <a:gs pos="100000">
              <a:schemeClr val="phClr">
                <a:tint val="100000"/>
                <a:shade val="90000"/>
                <a:hueMod val="100000"/>
                <a:satMod val="2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50600">
              <a:schemeClr val="phClr">
                <a:alpha val="40000"/>
              </a:schemeClr>
            </a:glow>
          </a:effectLst>
        </a:effectStyle>
        <a:effectStyle>
          <a:effectLst>
            <a:glow rad="101600">
              <a:schemeClr val="phClr">
                <a:alpha val="60000"/>
              </a:schemeClr>
            </a:glow>
          </a:effectLst>
          <a:scene3d>
            <a:camera prst="isometricLeftDown" fov="0">
              <a:rot lat="0" lon="0" rev="0"/>
            </a:camera>
            <a:lightRig rig="harsh" dir="tl">
              <a:rot lat="0" lon="0" rev="14280000"/>
            </a:lightRig>
          </a:scene3d>
          <a:sp3d prstMaterial="flat">
            <a:bevelT w="38100" h="50800" prst="softRound"/>
          </a:sp3d>
        </a:effectStyle>
        <a:effectStyle>
          <a:effectLst>
            <a:glow>
              <a:schemeClr val="phClr"/>
            </a:glow>
          </a:effectLst>
          <a:scene3d>
            <a:camera prst="isometricLeftDown">
              <a:rot lat="0" lon="0" rev="0"/>
            </a:camera>
            <a:lightRig rig="harsh" dir="tl">
              <a:rot lat="0" lon="0" rev="1428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hueMod val="100000"/>
                <a:satMod val="300000"/>
              </a:schemeClr>
            </a:gs>
            <a:gs pos="72000">
              <a:schemeClr val="phClr">
                <a:tint val="100000"/>
                <a:shade val="100000"/>
                <a:hueMod val="100000"/>
                <a:satMod val="100000"/>
              </a:schemeClr>
            </a:gs>
            <a:gs pos="81000">
              <a:schemeClr val="phClr">
                <a:tint val="98000"/>
                <a:shade val="100000"/>
                <a:hueMod val="100000"/>
                <a:satMod val="15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39000"/>
                <a:hueMod val="100000"/>
                <a:satMod val="150000"/>
              </a:schemeClr>
              <a:schemeClr val="phClr">
                <a:tint val="90000"/>
                <a:shade val="100000"/>
                <a:hueMod val="100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4997</TotalTime>
  <Pages>0</Pages>
  <Words>955</Words>
  <Characters>0</Characters>
  <Application>Microsoft Office PowerPoint</Application>
  <DocSecurity>0</DocSecurity>
  <PresentationFormat>全屏显示(4:3)</PresentationFormat>
  <Lines>0</Lines>
  <Paragraphs>126</Paragraphs>
  <Slides>18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18</vt:i4>
      </vt:variant>
    </vt:vector>
  </HeadingPairs>
  <TitlesOfParts>
    <vt:vector size="20" baseType="lpstr">
      <vt:lpstr>1_Ocean</vt:lpstr>
      <vt:lpstr>行云流水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</vt:vector>
  </TitlesOfParts>
  <Company>微软系统</Company>
  <LinksUpToDate>false</LinksUpToDate>
  <CharactersWithSpaces>0</CharactersWithSpaces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小田</dc:creator>
  <cp:lastModifiedBy>Admin</cp:lastModifiedBy>
  <cp:revision>938</cp:revision>
  <cp:lastPrinted>1899-12-30T00:00:00Z</cp:lastPrinted>
  <dcterms:created xsi:type="dcterms:W3CDTF">2009-03-18T13:04:41Z</dcterms:created>
  <dcterms:modified xsi:type="dcterms:W3CDTF">2017-11-28T09:53:04Z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2052-8.1.0.2998</vt:lpwstr>
  </property>
</Properties>
</file>